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71" r:id="rId15"/>
    <p:sldId id="269" r:id="rId16"/>
    <p:sldId id="272" r:id="rId17"/>
    <p:sldId id="270" r:id="rId18"/>
    <p:sldId id="275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16F6A-7A14-4B48-A437-4E2382D5D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4371B-2C0C-4232-A247-F2FA5D25A168}" type="datetimeFigureOut">
              <a:rPr lang="en-US"/>
              <a:pPr>
                <a:defRPr/>
              </a:pPr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21C19-268C-4C79-A8E3-8B10726D6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1380C-DAA6-43B1-9F17-F32F07C75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02772-B8CA-42F1-94DD-F252E217752D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1738020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15F45-068F-498B-91F0-C9C8F346F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8EDC1-2406-49F2-A0B8-BBD2B1666085}" type="datetimeFigureOut">
              <a:rPr lang="en-US"/>
              <a:pPr>
                <a:defRPr/>
              </a:pPr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06DD9-11FF-4705-A97B-D0764E4AD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58550-CB5E-4F24-AEDC-97B07BDF8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FC7C6-A01C-4884-AAEC-6574D63E0926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144443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add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F0C8C-3912-442E-8DE8-374CD8953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5DF0C-3E4E-4AAE-A81A-05D4604238E3}" type="datetimeFigureOut">
              <a:rPr lang="en-US"/>
              <a:pPr>
                <a:defRPr/>
              </a:pPr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DCA2F-7D6C-444D-9D8D-597D82E81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4CB05-DDAC-4BA4-8FBE-0EB01FDE7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670F2-55C1-4059-AA04-D8D31F3B8F27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242260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BC94B-133A-40C0-AEB0-FB020D82D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74425-514D-4A95-B45E-A216481B5A56}" type="datetimeFigureOut">
              <a:rPr lang="en-US"/>
              <a:pPr>
                <a:defRPr/>
              </a:pPr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189B3-A626-4EB7-BAE4-D267FFAE1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B5104-4CCE-49D5-A14E-B2448EC11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4F93B7-A97D-43AD-99F8-E01573246AAE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354688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96BA2-D462-42E8-8DD3-68DB0CD93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B13A3-9A3B-4113-89A2-FEA34241932A}" type="datetimeFigureOut">
              <a:rPr lang="en-US"/>
              <a:pPr>
                <a:defRPr/>
              </a:pPr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A521B-75B5-4BC3-B69F-53A2D59AD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6DD35-18F8-4759-8DA6-0EC3EBB8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9C0F85-79B9-4B56-AEEA-C776FB34E358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3821433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B44C0F0-85DA-4CB8-9F33-A32329565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B9F1-B89D-4438-BB31-49DE2C4A83DE}" type="datetimeFigureOut">
              <a:rPr lang="en-US"/>
              <a:pPr>
                <a:defRPr/>
              </a:pPr>
              <a:t>10/30/2024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D0DA067-8C06-4CB1-ABD9-3E7D5A2EA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7790C1C-0283-41C5-AF63-8C28DF383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43D31-14E2-4E62-A357-FE8E57C6923E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654796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90D24AB-4D78-4D50-ACDD-12E24048E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28260-4FE1-45D5-BF51-1AD815FC7241}" type="datetimeFigureOut">
              <a:rPr lang="en-US"/>
              <a:pPr>
                <a:defRPr/>
              </a:pPr>
              <a:t>10/30/2024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630A05-624A-44FD-BA2A-0D57E1506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6284A67-D01C-482A-8718-6034152B2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A8044-1E8E-43ED-82E5-6F71C44B8199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230257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9937FD9-483E-4417-AB06-BC053B37F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25A5B-2CC0-4340-AF07-45409C12A0AC}" type="datetimeFigureOut">
              <a:rPr lang="en-US"/>
              <a:pPr>
                <a:defRPr/>
              </a:pPr>
              <a:t>10/30/2024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DACB64A-C0AE-46B3-B381-B88315E02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46368B8-0DE1-4198-B496-4D0CD027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4E4C4D-D692-481F-8A31-B4A973939967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1624350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DC8FCD5-A977-467F-B132-930A011DD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DC019-16F0-4118-A442-AAF1977D4EF7}" type="datetimeFigureOut">
              <a:rPr lang="en-US"/>
              <a:pPr>
                <a:defRPr/>
              </a:pPr>
              <a:t>10/30/2024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7A65A7D-3027-4CEE-AABD-15CEBC732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9837F54-6D82-4E5A-9E0B-DE47B0C64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AC075-CEF1-4FCA-877D-0274A3FFC08F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342807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3DF7D10-2896-4470-9F4B-8A14299D1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70409-4096-44F7-86C0-7F6F25B9E73E}" type="datetimeFigureOut">
              <a:rPr lang="en-US"/>
              <a:pPr>
                <a:defRPr/>
              </a:pPr>
              <a:t>10/30/2024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02CD4C8-DB45-4BEA-BEBD-C11D958CF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D63B35-1BB7-4D8A-9B6D-BA461C05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3D52BE-67E3-461A-92BC-BE85436D37F8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132536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4248ACA-B7DD-4C44-94B1-1642221CB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CF642-0457-4939-B6BA-73D39DDFEE61}" type="datetimeFigureOut">
              <a:rPr lang="en-US"/>
              <a:pPr>
                <a:defRPr/>
              </a:pPr>
              <a:t>10/30/2024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90FEF8-494B-4497-8BAC-5173F462C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4A3877-0030-41B5-92DD-E206BA303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CB0B0-FA1B-477E-B8C4-DFE48599549F}" type="slidenum">
              <a:rPr lang="en-US" altLang="LID4096"/>
              <a:pPr/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39741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265AFD7-7774-4EFD-8B27-8AC8E72C1BA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ID4096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15AAB44-6237-44F4-AE5C-B15FF23E95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ID4096"/>
              <a:t>Click to edit Master text styles</a:t>
            </a:r>
          </a:p>
          <a:p>
            <a:pPr lvl="1"/>
            <a:r>
              <a:rPr lang="en-US" altLang="LID4096"/>
              <a:t>Second level</a:t>
            </a:r>
          </a:p>
          <a:p>
            <a:pPr lvl="2"/>
            <a:r>
              <a:rPr lang="en-US" altLang="LID4096"/>
              <a:t>Third level</a:t>
            </a:r>
          </a:p>
          <a:p>
            <a:pPr lvl="3"/>
            <a:r>
              <a:rPr lang="en-US" altLang="LID4096"/>
              <a:t>Fourth level</a:t>
            </a:r>
          </a:p>
          <a:p>
            <a:pPr lvl="4"/>
            <a:r>
              <a:rPr lang="en-US" altLang="LID4096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CAC95-54FF-404F-B883-FF38DBA821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237FB9-396C-453D-A7DE-AFD4C801455B}" type="datetimeFigureOut">
              <a:rPr lang="en-US"/>
              <a:pPr>
                <a:defRPr/>
              </a:pPr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2A3FC-4AB0-4871-AE99-04DB1C267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88821-2776-4634-9F5E-A84E083F09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3891291-C6EE-4A77-AE90-278029A72B6F}" type="slidenum">
              <a:rPr lang="en-US" altLang="LID4096"/>
              <a:pPr/>
              <a:t>‹#›</a:t>
            </a:fld>
            <a:endParaRPr lang="en-US" altLang="LID4096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>
            <a:extLst>
              <a:ext uri="{FF2B5EF4-FFF2-40B4-BE49-F238E27FC236}">
                <a16:creationId xmlns:a16="http://schemas.microsoft.com/office/drawing/2014/main" id="{94E001E6-2F2C-4DE3-B900-E870DEABFC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kk-KZ" altLang="LID4096" dirty="0"/>
              <a:t>Лекция </a:t>
            </a:r>
            <a:r>
              <a:rPr lang="ru-RU" altLang="LID4096" dirty="0"/>
              <a:t>11 Жизненный цикл информационной системы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C36306-A374-4322-A7BD-44E385E80F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7315200" cy="1676400"/>
          </a:xfrm>
        </p:spPr>
        <p:txBody>
          <a:bodyPr rtlCol="0">
            <a:normAutofit/>
          </a:bodyPr>
          <a:lstStyle/>
          <a:p>
            <a:pPr marL="0" indent="0" algn="r">
              <a:buNone/>
            </a:pPr>
            <a:r>
              <a:rPr lang="en-US" sz="2800" dirty="0">
                <a:solidFill>
                  <a:srgbClr val="0DEEF3"/>
                </a:solidFill>
              </a:rPr>
              <a:t>PhD, </a:t>
            </a:r>
            <a:r>
              <a:rPr lang="kk-KZ" sz="28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marL="0" indent="0" algn="r">
              <a:buNone/>
            </a:pPr>
            <a:r>
              <a:rPr lang="kk-KZ" sz="2800" dirty="0">
                <a:solidFill>
                  <a:srgbClr val="00B050"/>
                </a:solidFill>
              </a:rPr>
              <a:t>Карюкин В</a:t>
            </a:r>
            <a:r>
              <a:rPr lang="ru-RU" sz="2800" dirty="0">
                <a:solidFill>
                  <a:srgbClr val="00B050"/>
                </a:solidFill>
              </a:rPr>
              <a:t>.И.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B54DB5-8E72-452B-A411-62AF5BA62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11267" name="Содержимое 2">
            <a:extLst>
              <a:ext uri="{FF2B5EF4-FFF2-40B4-BE49-F238E27FC236}">
                <a16:creationId xmlns:a16="http://schemas.microsoft.com/office/drawing/2014/main" id="{D30F074B-0783-43CC-9894-8E150CFF6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2800"/>
              <a:t>Формы применения ИС:</a:t>
            </a:r>
          </a:p>
          <a:p>
            <a:pPr eaLnBrk="1" hangingPunct="1">
              <a:buFontTx/>
              <a:buChar char="-"/>
            </a:pPr>
            <a:r>
              <a:rPr lang="ru-RU" altLang="LID4096" sz="2800" b="1"/>
              <a:t>автоматизация</a:t>
            </a:r>
            <a:r>
              <a:rPr lang="ru-RU" altLang="LID4096" sz="2800"/>
              <a:t>, наиболее типичная и простая форма изменения деятельности организации.</a:t>
            </a:r>
          </a:p>
          <a:p>
            <a:pPr eaLnBrk="1" hangingPunct="1">
              <a:buFontTx/>
              <a:buChar char="-"/>
            </a:pPr>
            <a:r>
              <a:rPr lang="ru-RU" altLang="LID4096" sz="2800" b="1"/>
              <a:t>рационализация процедур</a:t>
            </a:r>
            <a:r>
              <a:rPr lang="ru-RU" altLang="LID4096" sz="2800"/>
              <a:t>, более глубокая форма изменения организации – получившая свое развитие из автоматизации. </a:t>
            </a:r>
          </a:p>
          <a:p>
            <a:pPr eaLnBrk="1" hangingPunct="1">
              <a:buFontTx/>
              <a:buChar char="-"/>
            </a:pPr>
            <a:r>
              <a:rPr lang="ru-RU" altLang="LID4096" sz="2800" b="1"/>
              <a:t>реинжиниринг бизнес – процессов</a:t>
            </a:r>
            <a:r>
              <a:rPr lang="ru-RU" altLang="LID4096" sz="2800"/>
              <a:t>, координальная форма изменения деятельности организаци. Его суть состоит в анализе, упрощении и модернизации всех бизнес процессов с учетом применения ИС.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1E43A8-9087-4E03-971E-C9AC366E0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2B49D6DA-7021-480B-91F5-A7193F19B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Под </a:t>
            </a:r>
            <a:r>
              <a:rPr lang="ru-RU" sz="3600" b="1" dirty="0"/>
              <a:t>моделью жизненного цикла </a:t>
            </a:r>
            <a:r>
              <a:rPr lang="ru-RU" sz="3600" dirty="0"/>
              <a:t>понимается структура, определяющая </a:t>
            </a:r>
            <a:r>
              <a:rPr lang="ru-RU" sz="3600" i="1" u="sng" dirty="0"/>
              <a:t>последовательность</a:t>
            </a:r>
            <a:r>
              <a:rPr lang="ru-RU" sz="3600" dirty="0"/>
              <a:t> выполнения и взаимосвязи </a:t>
            </a:r>
            <a:r>
              <a:rPr lang="ru-RU" sz="3600" u="sng" dirty="0"/>
              <a:t>процессов</a:t>
            </a:r>
            <a:r>
              <a:rPr lang="ru-RU" sz="3600" dirty="0"/>
              <a:t>, </a:t>
            </a:r>
            <a:r>
              <a:rPr lang="ru-RU" sz="3600" u="sng" dirty="0"/>
              <a:t>действий</a:t>
            </a:r>
            <a:r>
              <a:rPr lang="ru-RU" sz="3600" dirty="0"/>
              <a:t> и </a:t>
            </a:r>
            <a:r>
              <a:rPr lang="ru-RU" sz="3600" u="sng" dirty="0"/>
              <a:t>задач</a:t>
            </a:r>
            <a:r>
              <a:rPr lang="ru-RU" sz="3600" dirty="0"/>
              <a:t>, выполняемых на протяжении всего ЖЦ.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sz="30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000" dirty="0"/>
              <a:t>Модель ЖЦ зависит от </a:t>
            </a:r>
            <a:r>
              <a:rPr lang="ru-RU" sz="3000" i="1" dirty="0"/>
              <a:t>специфики информационной системы</a:t>
            </a:r>
            <a:r>
              <a:rPr lang="ru-RU" sz="3000" dirty="0"/>
              <a:t>, а также </a:t>
            </a:r>
            <a:r>
              <a:rPr lang="ru-RU" sz="3000" i="1" dirty="0"/>
              <a:t>специфики условий</a:t>
            </a:r>
            <a:r>
              <a:rPr lang="ru-RU" sz="3000" dirty="0"/>
              <a:t>, в которых последняя создается и функционирует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9176F0-9FBE-4439-BDEB-321B4FEEF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13315" name="Содержимое 2">
            <a:extLst>
              <a:ext uri="{FF2B5EF4-FFF2-40B4-BE49-F238E27FC236}">
                <a16:creationId xmlns:a16="http://schemas.microsoft.com/office/drawing/2014/main" id="{2BAECB17-2CF4-40CF-A199-A550A1C3C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3600"/>
              <a:t>Наибольшее распространение получили </a:t>
            </a:r>
            <a:r>
              <a:rPr lang="ru-RU" altLang="LID4096" sz="3600" b="1"/>
              <a:t>три</a:t>
            </a:r>
            <a:r>
              <a:rPr lang="ru-RU" altLang="LID4096" sz="3600"/>
              <a:t> модели жизненного цикла информационных технологий: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3600" b="1"/>
              <a:t>	- каскадная,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3600" b="1"/>
              <a:t>	- поэтапная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3600" b="1"/>
              <a:t>	- спиральная.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8F83D8-9DE9-47AE-9457-711FBE18F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Каскадная модель</a:t>
            </a:r>
          </a:p>
        </p:txBody>
      </p:sp>
      <p:sp>
        <p:nvSpPr>
          <p:cNvPr id="14339" name="Содержимое 2">
            <a:extLst>
              <a:ext uri="{FF2B5EF4-FFF2-40B4-BE49-F238E27FC236}">
                <a16:creationId xmlns:a16="http://schemas.microsoft.com/office/drawing/2014/main" id="{D91E6B0F-4DA7-44AF-9FF9-DA0702358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ru-RU" altLang="LID4096" sz="3600" b="1"/>
          </a:p>
        </p:txBody>
      </p:sp>
      <p:pic>
        <p:nvPicPr>
          <p:cNvPr id="14340" name="Рисунок 3" descr="image043.gif">
            <a:extLst>
              <a:ext uri="{FF2B5EF4-FFF2-40B4-BE49-F238E27FC236}">
                <a16:creationId xmlns:a16="http://schemas.microsoft.com/office/drawing/2014/main" id="{F2CD4C7E-D3A0-4815-8487-25CDA1E2D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1920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EE50BF-6293-4DC0-B07B-EC280C91D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15363" name="Содержимое 2">
            <a:extLst>
              <a:ext uri="{FF2B5EF4-FFF2-40B4-BE49-F238E27FC236}">
                <a16:creationId xmlns:a16="http://schemas.microsoft.com/office/drawing/2014/main" id="{D3F86DB5-BE2E-43E6-B607-0920B73DB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LID4096" sz="2500"/>
              <a:t>Достоинство каскадной модели заключается в планировании времени осуществления всех этапов проекта, упорядочении хода конструирования.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ru-RU" altLang="LID4096" sz="2500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LID4096" sz="2500"/>
              <a:t>Недостатки каскадной модели: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LID4096" sz="2500"/>
              <a:t>реальные проекты часто требуют отклонения от стандартной последовательности шагов (недостаточно гибкая модель);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LID4096" sz="2500"/>
              <a:t>цикл основан на точной формулировке исходных требований к ПО (реально в начале проекта требования заказчика определены лишь частично);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LID4096" sz="2500"/>
              <a:t>результаты проекта доступны заказчику только в конце работы.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>
            <a:extLst>
              <a:ext uri="{FF2B5EF4-FFF2-40B4-BE49-F238E27FC236}">
                <a16:creationId xmlns:a16="http://schemas.microsoft.com/office/drawing/2014/main" id="{BE13436C-5AF8-4610-9728-9AA879F4E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/>
          <a:lstStyle/>
          <a:p>
            <a:pPr eaLnBrk="1" hangingPunct="1"/>
            <a:r>
              <a:rPr lang="ru-RU" altLang="LID4096" sz="1600" b="1"/>
              <a:t>Итерационная</a:t>
            </a:r>
            <a:r>
              <a:rPr lang="ru-RU" altLang="LID4096" sz="1600"/>
              <a:t>  </a:t>
            </a:r>
            <a:r>
              <a:rPr lang="ru-RU" altLang="LID4096" sz="1600" b="1"/>
              <a:t>модель</a:t>
            </a:r>
          </a:p>
        </p:txBody>
      </p:sp>
      <p:pic>
        <p:nvPicPr>
          <p:cNvPr id="16387" name="Содержимое 3" descr="is-r5-2.jpg">
            <a:extLst>
              <a:ext uri="{FF2B5EF4-FFF2-40B4-BE49-F238E27FC236}">
                <a16:creationId xmlns:a16="http://schemas.microsoft.com/office/drawing/2014/main" id="{8465F9D5-E129-492C-A0A2-C1394D8F29A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219200"/>
            <a:ext cx="7620000" cy="48768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D41D80-8609-40AD-8E4D-9AB689015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17411" name="Содержимое 2">
            <a:extLst>
              <a:ext uri="{FF2B5EF4-FFF2-40B4-BE49-F238E27FC236}">
                <a16:creationId xmlns:a16="http://schemas.microsoft.com/office/drawing/2014/main" id="{8B7E178C-B5AD-4C88-8819-3C2926E44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LID4096"/>
              <a:t>Достоинство итерационной модели заключается в возможности внесения корректировок.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ru-RU" altLang="LID4096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LID4096"/>
              <a:t>Недостатки итерационной модели: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LID4096"/>
              <a:t>целостное понимание возможностей и ограничений проекта очень долгое время отсутствует.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LID4096"/>
              <a:t>при итерациях приходится отбрасывать часть сделанной ранее работы.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LID4096"/>
              <a:t>добросовестность специалистов при выполнении работ всё же снижается.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FAEC2-5143-464E-B1C7-53A067A2E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Спиральная модель</a:t>
            </a:r>
          </a:p>
        </p:txBody>
      </p:sp>
      <p:pic>
        <p:nvPicPr>
          <p:cNvPr id="18435" name="Содержимое 3" descr="image045.gif">
            <a:extLst>
              <a:ext uri="{FF2B5EF4-FFF2-40B4-BE49-F238E27FC236}">
                <a16:creationId xmlns:a16="http://schemas.microsoft.com/office/drawing/2014/main" id="{37F35CB2-ACA9-41A1-84C9-7BC4AB26222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838200"/>
            <a:ext cx="7772400" cy="53340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D6E240-9D89-436D-87F2-41322F15868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19459" name="Содержимое 2">
            <a:extLst>
              <a:ext uri="{FF2B5EF4-FFF2-40B4-BE49-F238E27FC236}">
                <a16:creationId xmlns:a16="http://schemas.microsoft.com/office/drawing/2014/main" id="{FD866675-42C1-4A77-A79E-477853B718CE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ru-RU" altLang="LID4096"/>
              <a:t>На каждой итерации оцениваются:</a:t>
            </a:r>
          </a:p>
          <a:p>
            <a:r>
              <a:rPr lang="ru-RU" altLang="LID4096"/>
              <a:t>риск превышения сроков и стоимости проекта;</a:t>
            </a:r>
          </a:p>
          <a:p>
            <a:r>
              <a:rPr lang="ru-RU" altLang="LID4096"/>
              <a:t>необходимость выполнения ещё одной итерации;</a:t>
            </a:r>
          </a:p>
          <a:p>
            <a:r>
              <a:rPr lang="ru-RU" altLang="LID4096"/>
              <a:t>степень полноты и точности понимания требований к системе;</a:t>
            </a:r>
          </a:p>
          <a:p>
            <a:r>
              <a:rPr lang="ru-RU" altLang="LID4096"/>
              <a:t>целесообразность прекращения проекта.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84F309-806C-4B1C-9283-056681F21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62AA0ADF-CF1D-4601-AC20-91116F3B1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i="1" dirty="0"/>
              <a:t>Спиральная модель </a:t>
            </a:r>
            <a:r>
              <a:rPr lang="ru-RU" sz="2800" dirty="0"/>
              <a:t>жизненного цикла ИС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sz="2800" b="1" dirty="0"/>
              <a:t>реально отображает разработку программного обеспечения</a:t>
            </a:r>
            <a:r>
              <a:rPr lang="ru-RU" sz="2800" dirty="0"/>
              <a:t>;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sz="2800" b="1" dirty="0"/>
              <a:t>позволяет явно учитывать риск на каждом витке эволюции разработки;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sz="2800" b="1" dirty="0"/>
              <a:t>включает шаг системного подхода в итерационную структуру разработки;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sz="2800" b="1" dirty="0"/>
              <a:t>использует моделирование для уменьшения риска и совершенствования программного изделия.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473C4-6887-411E-8FB2-C4E7C5E92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3075" name="Содержимое 2">
            <a:extLst>
              <a:ext uri="{FF2B5EF4-FFF2-40B4-BE49-F238E27FC236}">
                <a16:creationId xmlns:a16="http://schemas.microsoft.com/office/drawing/2014/main" id="{F2DB7EFE-46A0-4E45-BE08-66522D846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LID4096" b="1"/>
              <a:t>Жизненный цикл информационных систем</a:t>
            </a:r>
            <a:r>
              <a:rPr lang="ru-RU" altLang="LID4096"/>
              <a:t> – это период их создания и использования, охватывающий различные состояния, начиная с момента возникновения необходимости в такой системе и заканчивая моментом ее полного выхода из употребления у пользователей.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367DA8-CF68-49FB-B983-7C50D7E1F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21507" name="Содержимое 2">
            <a:extLst>
              <a:ext uri="{FF2B5EF4-FFF2-40B4-BE49-F238E27FC236}">
                <a16:creationId xmlns:a16="http://schemas.microsoft.com/office/drawing/2014/main" id="{5459C69D-3F77-41B4-ABCE-AE9986347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2400" b="1"/>
              <a:t>Недостатками </a:t>
            </a:r>
            <a:r>
              <a:rPr lang="ru-RU" altLang="LID4096" sz="2400"/>
              <a:t>спиральной модели являются:</a:t>
            </a:r>
          </a:p>
          <a:p>
            <a:pPr eaLnBrk="1" hangingPunct="1"/>
            <a:r>
              <a:rPr lang="ru-RU" altLang="LID4096" sz="2400"/>
              <a:t>новизна (отсутствует достаточная статистика эффективности модели);</a:t>
            </a:r>
          </a:p>
          <a:p>
            <a:pPr eaLnBrk="1" hangingPunct="1"/>
            <a:r>
              <a:rPr lang="ru-RU" altLang="LID4096" sz="2400"/>
              <a:t>повышенные требования к заказчику;</a:t>
            </a:r>
          </a:p>
          <a:p>
            <a:pPr eaLnBrk="1" hangingPunct="1"/>
            <a:r>
              <a:rPr lang="ru-RU" altLang="LID4096" sz="2400"/>
              <a:t>трудности контроля и управления временем разработки.</a:t>
            </a:r>
          </a:p>
          <a:p>
            <a:pPr eaLnBrk="1" hangingPunct="1"/>
            <a:r>
              <a:rPr lang="ru-RU" altLang="LID4096" sz="2400"/>
              <a:t>большие проекты требуют существенных людских ресурсов (необходимо создать достаточное количество групп);</a:t>
            </a:r>
          </a:p>
          <a:p>
            <a:pPr eaLnBrk="1" hangingPunct="1"/>
            <a:r>
              <a:rPr lang="ru-RU" altLang="LID4096" sz="2400"/>
              <a:t>применима только для приложений, которые можно разделять на отдельные модули и в которых производительность не является критической величиной;</a:t>
            </a:r>
          </a:p>
          <a:p>
            <a:pPr eaLnBrk="1" hangingPunct="1"/>
            <a:r>
              <a:rPr lang="ru-RU" altLang="LID4096" sz="2400"/>
              <a:t>неприменима в условиях высоких технических рисков.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BE052D-DC8B-4B74-BA48-26FE60154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4099" name="Содержимое 2">
            <a:extLst>
              <a:ext uri="{FF2B5EF4-FFF2-40B4-BE49-F238E27FC236}">
                <a16:creationId xmlns:a16="http://schemas.microsoft.com/office/drawing/2014/main" id="{9E2CB6A7-D84C-43D5-8C09-BF880CB16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LID4096" sz="3300" b="1" i="1"/>
              <a:t>Жизненный цикл ИС</a:t>
            </a:r>
            <a:r>
              <a:rPr lang="ru-RU" altLang="LID4096" sz="3300" b="1"/>
              <a:t> </a:t>
            </a:r>
            <a:r>
              <a:rPr lang="ru-RU" altLang="LID4096" sz="3300"/>
              <a:t>представляет собой </a:t>
            </a:r>
            <a:r>
              <a:rPr lang="ru-RU" altLang="LID4096" sz="3300" b="1"/>
              <a:t>модель</a:t>
            </a:r>
            <a:r>
              <a:rPr lang="ru-RU" altLang="LID4096" sz="3300"/>
              <a:t> ее создания и использования. </a:t>
            </a:r>
          </a:p>
          <a:p>
            <a:pPr eaLnBrk="1" hangingPunct="1"/>
            <a:endParaRPr lang="ru-RU" altLang="LID4096" sz="3000"/>
          </a:p>
          <a:p>
            <a:pPr eaLnBrk="1" hangingPunct="1"/>
            <a:r>
              <a:rPr lang="ru-RU" altLang="LID4096" sz="3000"/>
              <a:t>Модель отражает различные </a:t>
            </a:r>
            <a:r>
              <a:rPr lang="ru-RU" altLang="LID4096" sz="3000" b="1" i="1"/>
              <a:t>состояния</a:t>
            </a:r>
            <a:r>
              <a:rPr lang="ru-RU" altLang="LID4096" sz="3000" b="1"/>
              <a:t> </a:t>
            </a:r>
            <a:r>
              <a:rPr lang="ru-RU" altLang="LID4096" sz="3000"/>
              <a:t>информационной системы, начиная с момента возникновения необходимости в данной системе и заканчивая моментом ее полного выхода из употребления у всех пользователей.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21C6A8-EAA3-474A-A7D0-E6042708E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5123" name="Содержимое 2">
            <a:extLst>
              <a:ext uri="{FF2B5EF4-FFF2-40B4-BE49-F238E27FC236}">
                <a16:creationId xmlns:a16="http://schemas.microsoft.com/office/drawing/2014/main" id="{55E7B089-551C-4238-A415-0EA06BCAF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/>
              <a:t>Жизненный цикл информационных систем включает в себя четыре стадии: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/>
              <a:t>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/>
              <a:t>	- предпроектную,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/>
              <a:t>    - проектировочную,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/>
              <a:t>    - внедрение,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/>
              <a:t>    - функционирование.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2D55C9-D915-4433-83BB-C5BE76DC7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6147" name="Содержимое 2">
            <a:extLst>
              <a:ext uri="{FF2B5EF4-FFF2-40B4-BE49-F238E27FC236}">
                <a16:creationId xmlns:a16="http://schemas.microsoft.com/office/drawing/2014/main" id="{0522E0F3-E774-4CB6-A591-EB2DA38B4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2400" b="1"/>
              <a:t>Этапы предпроектной стадии</a:t>
            </a:r>
            <a:r>
              <a:rPr lang="ru-RU" altLang="LID4096" sz="2400"/>
              <a:t>:</a:t>
            </a:r>
          </a:p>
          <a:p>
            <a:pPr eaLnBrk="1" hangingPunct="1">
              <a:buFont typeface="Arial" panose="020B0604020202020204" pitchFamily="34" charset="0"/>
              <a:buNone/>
            </a:pPr>
            <a:br>
              <a:rPr lang="ru-RU" altLang="LID4096" sz="2400"/>
            </a:br>
            <a:r>
              <a:rPr lang="ru-RU" altLang="LID4096" sz="2400"/>
              <a:t>- </a:t>
            </a:r>
            <a:r>
              <a:rPr lang="ru-RU" altLang="LID4096" sz="2400" b="1"/>
              <a:t>Сбор материалов для проектирования </a:t>
            </a:r>
            <a:r>
              <a:rPr lang="ru-RU" altLang="LID4096" sz="2400"/>
              <a:t>– </a:t>
            </a:r>
            <a:r>
              <a:rPr lang="ru-RU" altLang="LID4096" sz="2000"/>
              <a:t>предусматривает разработку и </a:t>
            </a:r>
            <a:r>
              <a:rPr lang="ru-RU" altLang="LID4096" sz="2000" b="1" i="1" u="sng"/>
              <a:t>выбор варианта концепции системы</a:t>
            </a:r>
            <a:r>
              <a:rPr lang="ru-RU" altLang="LID4096" sz="2000"/>
              <a:t>, выявление всех </a:t>
            </a:r>
            <a:r>
              <a:rPr lang="ru-RU" altLang="LID4096" sz="2000" b="1"/>
              <a:t>характеристик объекта</a:t>
            </a:r>
            <a:r>
              <a:rPr lang="ru-RU" altLang="LID4096" sz="2000"/>
              <a:t> и</a:t>
            </a:r>
            <a:r>
              <a:rPr lang="ru-RU" altLang="LID4096" sz="2000" b="1"/>
              <a:t> управленческой</a:t>
            </a:r>
            <a:r>
              <a:rPr lang="ru-RU" altLang="LID4096" sz="2000"/>
              <a:t> деятельности, </a:t>
            </a:r>
            <a:r>
              <a:rPr lang="ru-RU" altLang="LID4096" sz="2000" b="1"/>
              <a:t>потоков </a:t>
            </a:r>
            <a:r>
              <a:rPr lang="ru-RU" altLang="LID4096" sz="2000"/>
              <a:t>внутренних и внешних информационных </a:t>
            </a:r>
            <a:r>
              <a:rPr lang="ru-RU" altLang="LID4096" sz="2000" b="1"/>
              <a:t>связей</a:t>
            </a:r>
            <a:r>
              <a:rPr lang="ru-RU" altLang="LID4096" sz="2000"/>
              <a:t>, </a:t>
            </a:r>
            <a:r>
              <a:rPr lang="ru-RU" altLang="LID4096" sz="2000" b="1"/>
              <a:t>состава задач</a:t>
            </a:r>
            <a:r>
              <a:rPr lang="ru-RU" altLang="LID4096" sz="2000"/>
              <a:t> и с</a:t>
            </a:r>
            <a:r>
              <a:rPr lang="ru-RU" altLang="LID4096" sz="2000" b="1"/>
              <a:t>пециалистов</a:t>
            </a:r>
            <a:r>
              <a:rPr lang="ru-RU" altLang="LID4096" sz="2000"/>
              <a:t>, которые будут работать в новых технологических условиях, уровень их подготовки, как будущих пользователей системы.</a:t>
            </a:r>
          </a:p>
          <a:p>
            <a:pPr eaLnBrk="1" hangingPunct="1">
              <a:buFont typeface="Arial" panose="020B0604020202020204" pitchFamily="34" charset="0"/>
              <a:buNone/>
            </a:pPr>
            <a:br>
              <a:rPr lang="ru-RU" altLang="LID4096" sz="2000"/>
            </a:br>
            <a:r>
              <a:rPr lang="ru-RU" altLang="LID4096" sz="2400"/>
              <a:t>- </a:t>
            </a:r>
            <a:r>
              <a:rPr lang="ru-RU" altLang="LID4096" sz="2400" b="1"/>
              <a:t>Анализ материалов и формирование документации </a:t>
            </a:r>
            <a:r>
              <a:rPr lang="ru-RU" altLang="LID4096" sz="2400"/>
              <a:t>– </a:t>
            </a:r>
            <a:r>
              <a:rPr lang="ru-RU" altLang="LID4096" sz="2000"/>
              <a:t>составление </a:t>
            </a:r>
            <a:r>
              <a:rPr lang="ru-RU" altLang="LID4096" sz="2000" b="1" i="1" u="sng"/>
              <a:t>задания на проектирование</a:t>
            </a:r>
            <a:r>
              <a:rPr lang="ru-RU" altLang="LID4096" sz="2000"/>
              <a:t>, утверждение </a:t>
            </a:r>
            <a:r>
              <a:rPr lang="ru-RU" altLang="LID4096" sz="2000" b="1" i="1" u="sng"/>
              <a:t>технико-экономического обоснования</a:t>
            </a:r>
            <a:r>
              <a:rPr lang="ru-RU" altLang="LID4096" sz="2000"/>
              <a:t>.</a:t>
            </a:r>
            <a:br>
              <a:rPr lang="ru-RU" altLang="LID4096" sz="2000"/>
            </a:br>
            <a:r>
              <a:rPr lang="ru-RU" altLang="LID4096" sz="2000"/>
              <a:t>Для успешного создания управленческой информационной системы всесторонне изучаются пути прохождения информационных потоков, как внутри предприятия, так и во внешней среде.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5EA8A4-E2BD-4F94-A91C-2E60E93ED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7171" name="Содержимое 2">
            <a:extLst>
              <a:ext uri="{FF2B5EF4-FFF2-40B4-BE49-F238E27FC236}">
                <a16:creationId xmlns:a16="http://schemas.microsoft.com/office/drawing/2014/main" id="{39D9F620-06A7-4B7F-99F6-FBF790E40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2400" b="1"/>
              <a:t>Стадия проектирования</a:t>
            </a:r>
            <a:r>
              <a:rPr lang="ru-RU" altLang="LID4096" sz="2400"/>
              <a:t> делится на:</a:t>
            </a:r>
          </a:p>
          <a:p>
            <a:pPr eaLnBrk="1" hangingPunct="1">
              <a:buFont typeface="Arial" panose="020B0604020202020204" pitchFamily="34" charset="0"/>
              <a:buNone/>
            </a:pPr>
            <a:br>
              <a:rPr lang="ru-RU" altLang="LID4096" sz="2400"/>
            </a:br>
            <a:r>
              <a:rPr lang="ru-RU" altLang="LID4096" sz="2400"/>
              <a:t>- </a:t>
            </a:r>
            <a:r>
              <a:rPr lang="ru-RU" altLang="LID4096" sz="2400" b="1"/>
              <a:t>Этап технического проектирования </a:t>
            </a:r>
            <a:r>
              <a:rPr lang="ru-RU" altLang="LID4096" sz="2400"/>
              <a:t>– формируются проектные </a:t>
            </a:r>
            <a:r>
              <a:rPr lang="ru-RU" altLang="LID4096" sz="2400" b="1"/>
              <a:t>решения</a:t>
            </a:r>
            <a:r>
              <a:rPr lang="ru-RU" altLang="LID4096" sz="2400"/>
              <a:t> по </a:t>
            </a:r>
            <a:r>
              <a:rPr lang="ru-RU" altLang="LID4096" sz="2400" b="1"/>
              <a:t>обеспечивающей</a:t>
            </a:r>
            <a:r>
              <a:rPr lang="ru-RU" altLang="LID4096" sz="2400"/>
              <a:t> и </a:t>
            </a:r>
            <a:r>
              <a:rPr lang="ru-RU" altLang="LID4096" sz="2400" b="1"/>
              <a:t>функциональной</a:t>
            </a:r>
            <a:r>
              <a:rPr lang="ru-RU" altLang="LID4096" sz="2400"/>
              <a:t> частям информационной системы, </a:t>
            </a:r>
            <a:r>
              <a:rPr lang="ru-RU" altLang="LID4096" sz="2400" b="1"/>
              <a:t>моделирование</a:t>
            </a:r>
            <a:r>
              <a:rPr lang="ru-RU" altLang="LID4096" sz="2400"/>
              <a:t> производственных, хозяйственных, финансовых ситуаций, осуществляется </a:t>
            </a:r>
            <a:r>
              <a:rPr lang="ru-RU" altLang="LID4096" sz="2400" b="1"/>
              <a:t>постановка задачи</a:t>
            </a:r>
            <a:r>
              <a:rPr lang="ru-RU" altLang="LID4096" sz="2400"/>
              <a:t> и блок-схемы и их решение.</a:t>
            </a:r>
          </a:p>
          <a:p>
            <a:pPr eaLnBrk="1" hangingPunct="1">
              <a:buFont typeface="Arial" panose="020B0604020202020204" pitchFamily="34" charset="0"/>
              <a:buNone/>
            </a:pPr>
            <a:br>
              <a:rPr lang="ru-RU" altLang="LID4096" sz="2400"/>
            </a:br>
            <a:r>
              <a:rPr lang="ru-RU" altLang="LID4096" sz="2400"/>
              <a:t>- </a:t>
            </a:r>
            <a:r>
              <a:rPr lang="ru-RU" altLang="LID4096" sz="2400" b="1"/>
              <a:t>Этап рабочего проектирования </a:t>
            </a:r>
            <a:r>
              <a:rPr lang="ru-RU" altLang="LID4096" sz="2400"/>
              <a:t>– осуществляется </a:t>
            </a:r>
            <a:r>
              <a:rPr lang="ru-RU" altLang="LID4096" sz="2400" b="1"/>
              <a:t>разработка</a:t>
            </a:r>
            <a:r>
              <a:rPr lang="ru-RU" altLang="LID4096" sz="2400"/>
              <a:t> и </a:t>
            </a:r>
            <a:r>
              <a:rPr lang="ru-RU" altLang="LID4096" sz="2400" b="1"/>
              <a:t>доводка</a:t>
            </a:r>
            <a:r>
              <a:rPr lang="ru-RU" altLang="LID4096" sz="2400"/>
              <a:t> системы, </a:t>
            </a:r>
            <a:r>
              <a:rPr lang="ru-RU" altLang="LID4096" sz="2400" b="1"/>
              <a:t>корректировка</a:t>
            </a:r>
            <a:r>
              <a:rPr lang="ru-RU" altLang="LID4096" sz="2400"/>
              <a:t> структуры, </a:t>
            </a:r>
            <a:r>
              <a:rPr lang="ru-RU" altLang="LID4096" sz="2400" b="1"/>
              <a:t>создание </a:t>
            </a:r>
            <a:r>
              <a:rPr lang="ru-RU" altLang="LID4096" sz="2400"/>
              <a:t>различной </a:t>
            </a:r>
            <a:r>
              <a:rPr lang="ru-RU" altLang="LID4096" sz="2400" b="1"/>
              <a:t>документации:</a:t>
            </a:r>
            <a:r>
              <a:rPr lang="ru-RU" altLang="LID4096" sz="2400"/>
              <a:t> на поставку, на установку технических средств, инструкции по эксплуатации, должностные инструкции.</a:t>
            </a:r>
            <a:endParaRPr lang="ru-RU" altLang="LID4096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624DF3-CB5C-4754-ADFF-D46763B14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8195" name="Содержимое 2">
            <a:extLst>
              <a:ext uri="{FF2B5EF4-FFF2-40B4-BE49-F238E27FC236}">
                <a16:creationId xmlns:a16="http://schemas.microsoft.com/office/drawing/2014/main" id="{4E9DAE0B-B21C-4B75-A82D-4005085FF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2400" b="1"/>
              <a:t>Стадия внедрения</a:t>
            </a:r>
            <a:r>
              <a:rPr lang="ru-RU" altLang="LID4096" sz="2400"/>
              <a:t> информационной системы предполагает:</a:t>
            </a:r>
            <a:br>
              <a:rPr lang="ru-RU" altLang="LID4096" sz="2400"/>
            </a:br>
            <a:endParaRPr lang="ru-RU" altLang="LID4096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2400"/>
              <a:t>	- </a:t>
            </a:r>
            <a:r>
              <a:rPr lang="ru-RU" altLang="LID4096" sz="2400" b="1"/>
              <a:t>Подготовку к вводу в эксплуатацию </a:t>
            </a:r>
            <a:r>
              <a:rPr lang="ru-RU" altLang="LID4096" sz="2400"/>
              <a:t>– на этом этапе производится установка технически средств, настройка системы, обучение персонала, пробное использование.</a:t>
            </a:r>
          </a:p>
          <a:p>
            <a:pPr eaLnBrk="1" hangingPunct="1">
              <a:buFont typeface="Arial" panose="020B0604020202020204" pitchFamily="34" charset="0"/>
              <a:buNone/>
            </a:pPr>
            <a:br>
              <a:rPr lang="ru-RU" altLang="LID4096" sz="2400"/>
            </a:br>
            <a:r>
              <a:rPr lang="ru-RU" altLang="LID4096" sz="2400"/>
              <a:t>- </a:t>
            </a:r>
            <a:r>
              <a:rPr lang="ru-RU" altLang="LID4096" sz="2400" b="1"/>
              <a:t>Проведение опытных испытаний </a:t>
            </a:r>
            <a:r>
              <a:rPr lang="ru-RU" altLang="LID4096" sz="2400"/>
              <a:t>всех компонентов системы перед запуском.</a:t>
            </a:r>
          </a:p>
          <a:p>
            <a:pPr eaLnBrk="1" hangingPunct="1">
              <a:buFont typeface="Arial" panose="020B0604020202020204" pitchFamily="34" charset="0"/>
              <a:buNone/>
            </a:pPr>
            <a:br>
              <a:rPr lang="ru-RU" altLang="LID4096" sz="2400"/>
            </a:br>
            <a:r>
              <a:rPr lang="ru-RU" altLang="LID4096" sz="2400"/>
              <a:t>- </a:t>
            </a:r>
            <a:r>
              <a:rPr lang="ru-RU" altLang="LID4096" sz="2400" b="1"/>
              <a:t>Сдача в промышленную эксплуатацию</a:t>
            </a:r>
            <a:r>
              <a:rPr lang="ru-RU" altLang="LID4096" sz="2400"/>
              <a:t>, которая оформляется актом сдачи-приемки работ.</a:t>
            </a:r>
            <a:br>
              <a:rPr lang="ru-RU" altLang="LID4096" sz="2400"/>
            </a:br>
            <a:endParaRPr lang="ru-RU" altLang="LID4096"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BD027D-78C8-4717-9BC5-04E6668BF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9219" name="Содержимое 2">
            <a:extLst>
              <a:ext uri="{FF2B5EF4-FFF2-40B4-BE49-F238E27FC236}">
                <a16:creationId xmlns:a16="http://schemas.microsoft.com/office/drawing/2014/main" id="{8B1ED96A-CED9-4AF5-9B70-9EC3259F8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2800" b="1"/>
              <a:t>На этапе функционирования</a:t>
            </a:r>
            <a:r>
              <a:rPr lang="ru-RU" altLang="LID4096" sz="2800"/>
              <a:t> информационной системы в рабочем режиме: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ru-RU" altLang="LID4096" sz="28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2800"/>
              <a:t>Не исключается: </a:t>
            </a:r>
          </a:p>
          <a:p>
            <a:pPr eaLnBrk="1" hangingPunct="1">
              <a:buFontTx/>
              <a:buChar char="-"/>
            </a:pPr>
            <a:r>
              <a:rPr lang="ru-RU" altLang="LID4096" sz="2800"/>
              <a:t>корректировка функций </a:t>
            </a:r>
          </a:p>
          <a:p>
            <a:pPr eaLnBrk="1" hangingPunct="1">
              <a:buFontTx/>
              <a:buChar char="-"/>
            </a:pPr>
            <a:r>
              <a:rPr lang="ru-RU" altLang="LID4096" sz="2800"/>
              <a:t>корректировка управляющих параметров.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ru-RU" altLang="LID4096" sz="28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2800"/>
              <a:t>Осуществляется: </a:t>
            </a:r>
          </a:p>
          <a:p>
            <a:pPr eaLnBrk="1" hangingPunct="1">
              <a:buFontTx/>
              <a:buChar char="-"/>
            </a:pPr>
            <a:r>
              <a:rPr lang="ru-RU" altLang="LID4096" sz="2800"/>
              <a:t>оперативное обслуживание </a:t>
            </a:r>
          </a:p>
          <a:p>
            <a:pPr eaLnBrk="1" hangingPunct="1">
              <a:buFontTx/>
              <a:buChar char="-"/>
            </a:pPr>
            <a:r>
              <a:rPr lang="ru-RU" altLang="LID4096" sz="2800"/>
              <a:t>администрирование.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3CBEC0-5A11-444A-BF15-801A1AFEB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/>
              <a:t>Жизненный цикл ИС</a:t>
            </a:r>
          </a:p>
        </p:txBody>
      </p:sp>
      <p:sp>
        <p:nvSpPr>
          <p:cNvPr id="10243" name="Содержимое 2">
            <a:extLst>
              <a:ext uri="{FF2B5EF4-FFF2-40B4-BE49-F238E27FC236}">
                <a16:creationId xmlns:a16="http://schemas.microsoft.com/office/drawing/2014/main" id="{56950687-5B88-41E6-866D-227C13527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ru-RU" altLang="LID4096" sz="2800"/>
              <a:t>Формы применения ИС:</a:t>
            </a:r>
          </a:p>
          <a:p>
            <a:pPr eaLnBrk="1" hangingPunct="1">
              <a:buFontTx/>
              <a:buChar char="-"/>
            </a:pPr>
            <a:r>
              <a:rPr lang="ru-RU" altLang="LID4096" sz="2800" b="1"/>
              <a:t>автоматизация</a:t>
            </a:r>
            <a:r>
              <a:rPr lang="ru-RU" altLang="LID4096" sz="2800"/>
              <a:t>, наиболее типичная и простая форма изменения деятельности организации.</a:t>
            </a:r>
          </a:p>
          <a:p>
            <a:pPr eaLnBrk="1" hangingPunct="1">
              <a:buFontTx/>
              <a:buChar char="-"/>
            </a:pPr>
            <a:r>
              <a:rPr lang="ru-RU" altLang="LID4096" sz="2800" b="1"/>
              <a:t>рационализация процедур</a:t>
            </a:r>
            <a:r>
              <a:rPr lang="ru-RU" altLang="LID4096" sz="2800"/>
              <a:t>, более глубокая форма изменения организации – получившая свое развитие из автоматизации. </a:t>
            </a:r>
          </a:p>
          <a:p>
            <a:pPr eaLnBrk="1" hangingPunct="1">
              <a:buFontTx/>
              <a:buChar char="-"/>
            </a:pPr>
            <a:r>
              <a:rPr lang="ru-RU" altLang="LID4096" sz="2800" b="1"/>
              <a:t>реинжиниринг бизнес – процессов</a:t>
            </a:r>
            <a:r>
              <a:rPr lang="ru-RU" altLang="LID4096" sz="2800"/>
              <a:t>, координальная форма изменения деятельности организаци. Его суть состоит в анализе, упрощении и модернизации всех бизнес процессов с учетом применения ИС.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842</Words>
  <Application>Microsoft Office PowerPoint</Application>
  <PresentationFormat>Экран (4:3)</PresentationFormat>
  <Paragraphs>95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Лекция 11 Жизненный цикл информационной системы</vt:lpstr>
      <vt:lpstr>Жизненный цикл ИС</vt:lpstr>
      <vt:lpstr>Жизненный цикл ИС</vt:lpstr>
      <vt:lpstr>Жизненный цикл ИС</vt:lpstr>
      <vt:lpstr>Жизненный цикл ИС</vt:lpstr>
      <vt:lpstr>Жизненный цикл ИС</vt:lpstr>
      <vt:lpstr>Жизненный цикл ИС</vt:lpstr>
      <vt:lpstr>Жизненный цикл ИС</vt:lpstr>
      <vt:lpstr>Жизненный цикл ИС</vt:lpstr>
      <vt:lpstr>Жизненный цикл ИС</vt:lpstr>
      <vt:lpstr>Жизненный цикл ИС</vt:lpstr>
      <vt:lpstr>Жизненный цикл ИС</vt:lpstr>
      <vt:lpstr>Каскадная модель</vt:lpstr>
      <vt:lpstr>Жизненный цикл ИС</vt:lpstr>
      <vt:lpstr>Итерационная  модель</vt:lpstr>
      <vt:lpstr>Жизненный цикл ИС</vt:lpstr>
      <vt:lpstr>Спиральная модель</vt:lpstr>
      <vt:lpstr>Жизненный цикл ИС</vt:lpstr>
      <vt:lpstr>Жизненный цикл ИС</vt:lpstr>
      <vt:lpstr>Жизненный цикл ИС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Жизненный цикл информационной системы</dc:title>
  <dc:creator>Бахвалов Сергей Владимирович</dc:creator>
  <cp:lastModifiedBy>Владислав Карюкин</cp:lastModifiedBy>
  <cp:revision>16</cp:revision>
  <dcterms:modified xsi:type="dcterms:W3CDTF">2024-10-30T12:55:45Z</dcterms:modified>
</cp:coreProperties>
</file>